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9" r:id="rId2"/>
    <p:sldId id="278" r:id="rId3"/>
    <p:sldId id="291" r:id="rId4"/>
    <p:sldId id="296" r:id="rId5"/>
    <p:sldId id="298" r:id="rId6"/>
    <p:sldId id="288" r:id="rId7"/>
    <p:sldId id="303" r:id="rId8"/>
    <p:sldId id="292" r:id="rId9"/>
    <p:sldId id="299" r:id="rId10"/>
    <p:sldId id="293" r:id="rId11"/>
    <p:sldId id="304" r:id="rId12"/>
    <p:sldId id="294" r:id="rId13"/>
    <p:sldId id="301" r:id="rId14"/>
    <p:sldId id="300" r:id="rId15"/>
    <p:sldId id="302" r:id="rId16"/>
    <p:sldId id="295" r:id="rId17"/>
    <p:sldId id="290" r:id="rId18"/>
    <p:sldId id="297" r:id="rId1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01A"/>
    <a:srgbClr val="262626"/>
    <a:srgbClr val="404040"/>
    <a:srgbClr val="333333"/>
    <a:srgbClr val="4C4C4C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7" autoAdjust="0"/>
  </p:normalViewPr>
  <p:slideViewPr>
    <p:cSldViewPr snapToGrid="0" snapToObjects="1">
      <p:cViewPr varScale="1">
        <p:scale>
          <a:sx n="126" d="100"/>
          <a:sy n="126" d="100"/>
        </p:scale>
        <p:origin x="11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2040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4DFF1-8314-4745-AEAD-87E81C2D630E}" type="datetimeFigureOut">
              <a:rPr lang="de-DE" smtClean="0"/>
              <a:t>04.05.2023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79C91-AD55-4909-974D-CE14A02F5A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896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3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Ein Bestätigungsfehler (auch Bestätigungstendenz oder Bestätigungsverzerrung, engl.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confirmation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) ist in der Kognitionspsychologie die Neigung, Informationen so auszuwählen, zu ermitteln und zu interpretieren, dass diese die eigenen Erwartungen erfüllen (bestätigen).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79C91-AD55-4909-974D-CE14A02F5A5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839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Titelse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1041400" y="3818468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>
                <a:solidFill>
                  <a:srgbClr val="F7B01A"/>
                </a:solidFill>
                <a:latin typeface="Arial"/>
                <a:cs typeface="Arial"/>
              </a:rPr>
              <a:t>gfi</a:t>
            </a:r>
            <a:r>
              <a:rPr lang="de-DE" sz="1800" b="1" baseline="0" dirty="0">
                <a:solidFill>
                  <a:srgbClr val="F7B01A"/>
                </a:solidFill>
                <a:latin typeface="Arial"/>
                <a:cs typeface="Arial"/>
              </a:rPr>
              <a:t> Forum 2019</a:t>
            </a:r>
            <a:endParaRPr lang="de-DE" sz="1800" b="1" dirty="0">
              <a:solidFill>
                <a:srgbClr val="F7B01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882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Unternehmen und Services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Unternehmen</a:t>
            </a:r>
            <a:r>
              <a:rPr lang="de-DE" sz="2200" b="1" baseline="0" dirty="0">
                <a:solidFill>
                  <a:srgbClr val="F7B01A"/>
                </a:solidFill>
                <a:latin typeface="Arial"/>
                <a:cs typeface="Arial"/>
              </a:rPr>
              <a:t> und Services</a:t>
            </a:r>
            <a:endParaRPr lang="de-DE" sz="2200" b="1" dirty="0">
              <a:solidFill>
                <a:srgbClr val="F7B01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025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Textseit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1074319" y="1557837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1074738" y="2116138"/>
            <a:ext cx="7796212" cy="3763962"/>
          </a:xfrm>
          <a:prstGeom prst="rect">
            <a:avLst/>
          </a:prstGeom>
        </p:spPr>
        <p:txBody>
          <a:bodyPr vert="horz"/>
          <a:lstStyle>
            <a:lvl1pPr marL="180000" indent="-180000">
              <a:lnSpc>
                <a:spcPts val="2200"/>
              </a:lnSpc>
              <a:buClr>
                <a:srgbClr val="F7B01A"/>
              </a:buClr>
              <a:buFont typeface="Lucida Grande"/>
              <a:buChar char="I"/>
              <a:defRPr/>
            </a:lvl1pPr>
            <a:lvl2pPr marL="180000" indent="-180000">
              <a:lnSpc>
                <a:spcPts val="2200"/>
              </a:lnSpc>
              <a:buClr>
                <a:srgbClr val="F7B01A"/>
              </a:buClr>
              <a:buFont typeface="Lucida Grande"/>
              <a:buChar char="I"/>
              <a:defRPr/>
            </a:lvl2pPr>
            <a:lvl3pPr marL="0" indent="0">
              <a:lnSpc>
                <a:spcPts val="2200"/>
              </a:lnSpc>
              <a:buClr>
                <a:srgbClr val="F7B01A"/>
              </a:buClr>
              <a:buFont typeface="Lucida Grande"/>
              <a:buNone/>
              <a:defRPr/>
            </a:lvl3pPr>
            <a:lvl4pPr marL="180000" indent="-180000">
              <a:lnSpc>
                <a:spcPts val="2200"/>
              </a:lnSpc>
              <a:buClr>
                <a:srgbClr val="F7B01A"/>
              </a:buClr>
              <a:buFont typeface="Lucida Grande"/>
              <a:buChar char="I"/>
              <a:defRPr/>
            </a:lvl4pPr>
            <a:lvl5pPr marL="0" indent="0">
              <a:lnSpc>
                <a:spcPts val="2200"/>
              </a:lnSpc>
              <a:spcBef>
                <a:spcPts val="1400"/>
              </a:spcBef>
              <a:spcAft>
                <a:spcPts val="0"/>
              </a:spcAft>
              <a:buClr>
                <a:srgbClr val="F7B01A"/>
              </a:buClr>
              <a:buFont typeface="Lucida Grande"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574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Kinderbetreuu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6" y="3507689"/>
            <a:ext cx="2797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Kinderbetreuung</a:t>
            </a:r>
          </a:p>
        </p:txBody>
      </p:sp>
    </p:spTree>
    <p:extLst>
      <p:ext uri="{BB962C8B-B14F-4D97-AF65-F5344CB8AC3E}">
        <p14:creationId xmlns:p14="http://schemas.microsoft.com/office/powerpoint/2010/main" val="230065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Betreuung an Schule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Betreuung an Schulen</a:t>
            </a:r>
          </a:p>
        </p:txBody>
      </p:sp>
    </p:spTree>
    <p:extLst>
      <p:ext uri="{BB962C8B-B14F-4D97-AF65-F5344CB8AC3E}">
        <p14:creationId xmlns:p14="http://schemas.microsoft.com/office/powerpoint/2010/main" val="227553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Familie und Erziehung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Familie und Erziehung</a:t>
            </a:r>
          </a:p>
        </p:txBody>
      </p:sp>
    </p:spTree>
    <p:extLst>
      <p:ext uri="{BB962C8B-B14F-4D97-AF65-F5344CB8AC3E}">
        <p14:creationId xmlns:p14="http://schemas.microsoft.com/office/powerpoint/2010/main" val="1593101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Jugendarbeit und Beruf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Jugendarbeit und Beruf</a:t>
            </a:r>
          </a:p>
        </p:txBody>
      </p:sp>
    </p:spTree>
    <p:extLst>
      <p:ext uri="{BB962C8B-B14F-4D97-AF65-F5344CB8AC3E}">
        <p14:creationId xmlns:p14="http://schemas.microsoft.com/office/powerpoint/2010/main" val="302503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Kultur und Bildung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Kultur und Bildung</a:t>
            </a:r>
          </a:p>
        </p:txBody>
      </p:sp>
    </p:spTree>
    <p:extLst>
      <p:ext uri="{BB962C8B-B14F-4D97-AF65-F5344CB8AC3E}">
        <p14:creationId xmlns:p14="http://schemas.microsoft.com/office/powerpoint/2010/main" val="123413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Arbeit und Teilhab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Arbeit und Teilhabe</a:t>
            </a:r>
          </a:p>
        </p:txBody>
      </p:sp>
    </p:spTree>
    <p:extLst>
      <p:ext uri="{BB962C8B-B14F-4D97-AF65-F5344CB8AC3E}">
        <p14:creationId xmlns:p14="http://schemas.microsoft.com/office/powerpoint/2010/main" val="314381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fi – Migration und Integration 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058305" y="3507689"/>
            <a:ext cx="6101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7B01A"/>
                </a:solidFill>
                <a:latin typeface="Arial"/>
                <a:cs typeface="Arial"/>
              </a:rPr>
              <a:t>Migration und Integration</a:t>
            </a:r>
          </a:p>
        </p:txBody>
      </p:sp>
    </p:spTree>
    <p:extLst>
      <p:ext uri="{BB962C8B-B14F-4D97-AF65-F5344CB8AC3E}">
        <p14:creationId xmlns:p14="http://schemas.microsoft.com/office/powerpoint/2010/main" val="3903342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4"/>
          <p:cNvSpPr txBox="1">
            <a:spLocks/>
          </p:cNvSpPr>
          <p:nvPr userDrawn="1"/>
        </p:nvSpPr>
        <p:spPr>
          <a:xfrm>
            <a:off x="7253111" y="6451777"/>
            <a:ext cx="133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900" kern="1200" baseline="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>
                <a:solidFill>
                  <a:srgbClr val="333333"/>
                </a:solidFill>
              </a:rPr>
              <a:t>01/2021</a:t>
            </a:r>
          </a:p>
        </p:txBody>
      </p:sp>
      <p:sp>
        <p:nvSpPr>
          <p:cNvPr id="15" name="Fußzeilenplatzhalter 4"/>
          <p:cNvSpPr txBox="1">
            <a:spLocks/>
          </p:cNvSpPr>
          <p:nvPr userDrawn="1"/>
        </p:nvSpPr>
        <p:spPr>
          <a:xfrm>
            <a:off x="259648" y="6451777"/>
            <a:ext cx="1171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200" rtl="0" eaLnBrk="1" latinLnBrk="0" hangingPunct="1">
              <a:defRPr sz="900" kern="1200" baseline="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F7B01A"/>
                </a:solidFill>
              </a:rPr>
              <a:t>www.die-gfi.de</a:t>
            </a:r>
            <a:endParaRPr lang="de-DE" b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180000" indent="-180000" algn="l" defTabSz="457200" rtl="0" eaLnBrk="1" latinLnBrk="0" hangingPunct="1">
        <a:lnSpc>
          <a:spcPts val="2200"/>
        </a:lnSpc>
        <a:spcBef>
          <a:spcPts val="0"/>
        </a:spcBef>
        <a:buClr>
          <a:srgbClr val="F7B01A"/>
        </a:buClr>
        <a:buFont typeface="Lucida Grande"/>
        <a:buChar char="I"/>
        <a:defRPr sz="1700" kern="1200">
          <a:solidFill>
            <a:srgbClr val="333333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700" kern="1200">
          <a:solidFill>
            <a:srgbClr val="333333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700" kern="1200">
          <a:solidFill>
            <a:srgbClr val="333333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700" kern="1200">
          <a:solidFill>
            <a:srgbClr val="333333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700" kern="1200">
          <a:solidFill>
            <a:srgbClr val="333333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/>
          <p:cNvSpPr txBox="1">
            <a:spLocks/>
          </p:cNvSpPr>
          <p:nvPr/>
        </p:nvSpPr>
        <p:spPr>
          <a:xfrm>
            <a:off x="1121434" y="3832698"/>
            <a:ext cx="7171546" cy="2559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180000" indent="-18000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rgbClr val="F7B01A"/>
              </a:buClr>
              <a:buFont typeface="Lucida Grande"/>
              <a:buChar char="I"/>
              <a:defRPr sz="1700" kern="120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rgbClr val="333333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400" b="1" dirty="0">
              <a:solidFill>
                <a:srgbClr val="F7B01A"/>
              </a:solidFill>
            </a:endParaRPr>
          </a:p>
          <a:p>
            <a:pPr marL="0" indent="0">
              <a:buNone/>
            </a:pPr>
            <a:r>
              <a:rPr lang="de-DE" sz="2400" b="1" dirty="0">
                <a:solidFill>
                  <a:srgbClr val="F7B01A"/>
                </a:solidFill>
              </a:rPr>
              <a:t>Die offene Ganztagsschule am </a:t>
            </a:r>
          </a:p>
          <a:p>
            <a:pPr marL="0" indent="0">
              <a:buNone/>
            </a:pPr>
            <a:r>
              <a:rPr lang="de-DE" sz="2400" b="1" dirty="0">
                <a:solidFill>
                  <a:srgbClr val="F7B01A"/>
                </a:solidFill>
              </a:rPr>
              <a:t>„Campus </a:t>
            </a:r>
            <a:r>
              <a:rPr lang="de-DE" sz="2400" b="1" dirty="0" err="1">
                <a:solidFill>
                  <a:srgbClr val="F7B01A"/>
                </a:solidFill>
              </a:rPr>
              <a:t>Freiham</a:t>
            </a:r>
            <a:r>
              <a:rPr lang="de-DE" sz="2400" b="1" dirty="0">
                <a:solidFill>
                  <a:srgbClr val="F7B01A"/>
                </a:solidFill>
              </a:rPr>
              <a:t>“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-17" y="834490"/>
            <a:ext cx="9144000" cy="4846220"/>
            <a:chOff x="-17" y="834490"/>
            <a:chExt cx="9144000" cy="4846220"/>
          </a:xfrm>
        </p:grpSpPr>
        <p:sp>
          <p:nvSpPr>
            <p:cNvPr id="4" name="Textplatzhalter 2"/>
            <p:cNvSpPr txBox="1">
              <a:spLocks/>
            </p:cNvSpPr>
            <p:nvPr/>
          </p:nvSpPr>
          <p:spPr>
            <a:xfrm>
              <a:off x="1121434" y="3832699"/>
              <a:ext cx="7171546" cy="1848011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80000" indent="-180000" algn="l" defTabSz="457200" rtl="0" eaLnBrk="1" latinLnBrk="0" hangingPunct="1">
                <a:lnSpc>
                  <a:spcPts val="2200"/>
                </a:lnSpc>
                <a:spcBef>
                  <a:spcPts val="0"/>
                </a:spcBef>
                <a:buClr>
                  <a:srgbClr val="F7B01A"/>
                </a:buClr>
                <a:buFont typeface="Lucida Grande"/>
                <a:buChar char="I"/>
                <a:defRPr sz="1700" kern="1200">
                  <a:solidFill>
                    <a:srgbClr val="333333"/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700" kern="1200">
                  <a:solidFill>
                    <a:srgbClr val="333333"/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700" kern="1200">
                  <a:solidFill>
                    <a:srgbClr val="333333"/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700" kern="1200">
                  <a:solidFill>
                    <a:srgbClr val="333333"/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700" kern="1200">
                  <a:solidFill>
                    <a:srgbClr val="333333"/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de-DE" sz="2400" b="1" dirty="0">
                <a:solidFill>
                  <a:srgbClr val="F7B01A"/>
                </a:solidFill>
              </a:endParaRPr>
            </a:p>
            <a:p>
              <a:pPr marL="0" indent="0">
                <a:buNone/>
              </a:pPr>
              <a:endParaRPr lang="de-DE" sz="2400" b="1" dirty="0">
                <a:solidFill>
                  <a:srgbClr val="F7B01A"/>
                </a:solidFill>
              </a:endParaRPr>
            </a:p>
            <a:p>
              <a:pPr marL="0" indent="0">
                <a:buNone/>
              </a:pPr>
              <a:r>
                <a:rPr lang="de-DE" sz="2400" b="1" dirty="0">
                  <a:solidFill>
                    <a:srgbClr val="F7B01A"/>
                  </a:solidFill>
                </a:rPr>
                <a:t>Offene Ganztagsschule „Campus </a:t>
              </a:r>
              <a:r>
                <a:rPr lang="de-DE" sz="2400" b="1" dirty="0" err="1">
                  <a:solidFill>
                    <a:srgbClr val="F7B01A"/>
                  </a:solidFill>
                </a:rPr>
                <a:t>Freiham</a:t>
              </a:r>
              <a:r>
                <a:rPr lang="de-DE" sz="2400" b="1" dirty="0">
                  <a:solidFill>
                    <a:srgbClr val="F7B01A"/>
                  </a:solidFill>
                </a:rPr>
                <a:t>“</a:t>
              </a:r>
              <a:endParaRPr lang="de-DE" sz="1800" b="1" dirty="0">
                <a:solidFill>
                  <a:srgbClr val="F7B01A"/>
                </a:solidFill>
              </a:endParaRPr>
            </a:p>
            <a:p>
              <a:pPr marL="0" indent="0">
                <a:buNone/>
              </a:pPr>
              <a:endParaRPr lang="de-DE" dirty="0"/>
            </a:p>
            <a:p>
              <a:pPr marL="0" indent="0">
                <a:buNone/>
              </a:pPr>
              <a:r>
                <a:rPr lang="de-DE" dirty="0"/>
                <a:t>Realschule Freiham</a:t>
              </a:r>
            </a:p>
            <a:p>
              <a:endParaRPr lang="de-DE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3" b="43452"/>
            <a:stretch/>
          </p:blipFill>
          <p:spPr>
            <a:xfrm>
              <a:off x="-17" y="834490"/>
              <a:ext cx="9144000" cy="2989735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0" y="3098817"/>
              <a:ext cx="2540000" cy="646331"/>
            </a:xfrm>
            <a:prstGeom prst="rect">
              <a:avLst/>
            </a:prstGeom>
            <a:solidFill>
              <a:srgbClr val="F7B01A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	Nah am</a:t>
              </a:r>
            </a:p>
            <a:p>
              <a:r>
                <a:rPr lang="de-DE" dirty="0"/>
                <a:t>	Menschen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835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Hausaufgaben- und Lernzeit</a:t>
            </a:r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SchülerInnen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erledigen in ruhiger Atmosphäre ihre Hausaufgaben und erhalten, wenn erforderlich Hilfestellung.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fördern Ihr Kind eigenverantwortlich und selbstständig die Aufgaben zu erledigen.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 bekommen sie auch beim Üben und Lernen für Abfragen, Schulaufgaben und andere Lernzielkontrollen.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Betreuerteam überprüft die Hausaufgaben ausschließlich auf Vollständigkeit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dirty="0"/>
          </a:p>
          <a:p>
            <a:pPr lvl="3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15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Der Ablauf der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496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5" y="1057258"/>
            <a:ext cx="7785462" cy="517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04022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Freizeit</a:t>
            </a:r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bieten ein auf die Bedürfnisse der Kinder abgestimmtes Programm an.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Dazu gehören pädagogisch angeleitete sportliche und gestalterische Aktivitäten sowie freies Spielen, Fußball oder Basteln.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Außerdem haben die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SchülerInnen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Möglichkeit an den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AG‘s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jeweiligen Schule teilzunehmen.</a:t>
            </a: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15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Der Ablauf der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3435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140081"/>
            <a:ext cx="7837714" cy="52112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0414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3" y="1044471"/>
            <a:ext cx="7942215" cy="5280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5030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" y="1153075"/>
            <a:ext cx="7798524" cy="5185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1878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endParaRPr lang="de-DE" sz="1800" dirty="0"/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Anmeldung zur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oGtS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muss schriftlich über die Schule bei der Einschreibung erfolgen.</a:t>
            </a: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Nachmeldungen können nur im Einzelfall berücksichtigt werden.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Anmeldeunterlagen sind unter der Homepage der Schulen zu finden.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Anmeldung ist für ein Schuljahr verbindlich!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Buchungstage können nach Absprache mit der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oGtS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geändert werden. (nach Stundenplan)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Beurlaubungen werden  ausschließlich von der Schule genehmigt .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Termine für Ihr Kind, vor 16 Uhr, müssen schriftlich an die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oGtS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gemeldet werden.</a:t>
            </a: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Anmeldung zur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9703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943462" y="1341847"/>
            <a:ext cx="7408118" cy="839650"/>
          </a:xfrm>
        </p:spPr>
        <p:txBody>
          <a:bodyPr/>
          <a:lstStyle/>
          <a:p>
            <a:pPr lvl="1">
              <a:lnSpc>
                <a:spcPct val="150000"/>
              </a:lnSpc>
              <a:defRPr/>
            </a:pPr>
            <a:r>
              <a:rPr lang="de-DE" sz="2000" b="1" dirty="0"/>
              <a:t>Auf Wiedersehen in der </a:t>
            </a:r>
            <a:r>
              <a:rPr lang="de-DE" sz="2000" b="1" dirty="0" err="1"/>
              <a:t>oGtS</a:t>
            </a:r>
            <a:r>
              <a:rPr lang="de-DE" sz="2000" b="1" dirty="0"/>
              <a:t> am Campus </a:t>
            </a:r>
            <a:r>
              <a:rPr lang="de-DE" sz="2000" b="1" dirty="0" err="1"/>
              <a:t>Freiham</a:t>
            </a:r>
            <a:r>
              <a:rPr lang="de-DE" sz="2000" b="1" u="sng" dirty="0"/>
              <a:t> </a:t>
            </a:r>
          </a:p>
          <a:p>
            <a:pPr lvl="1">
              <a:lnSpc>
                <a:spcPct val="150000"/>
              </a:lnSpc>
              <a:defRPr/>
            </a:pPr>
            <a:endParaRPr lang="de-DE" sz="2000" b="1" u="sng" dirty="0"/>
          </a:p>
          <a:p>
            <a:pPr lvl="1">
              <a:lnSpc>
                <a:spcPct val="150000"/>
              </a:lnSpc>
              <a:defRPr/>
            </a:pPr>
            <a:r>
              <a:rPr lang="de-DE" sz="1800" b="1" dirty="0"/>
              <a:t>Wir freuen uns:   </a:t>
            </a:r>
            <a:r>
              <a:rPr lang="de-DE" sz="1800" dirty="0"/>
              <a:t>auf die neuen Fünftklässler!</a:t>
            </a:r>
          </a:p>
          <a:p>
            <a:pPr lvl="1">
              <a:lnSpc>
                <a:spcPct val="150000"/>
              </a:lnSpc>
              <a:defRPr/>
            </a:pPr>
            <a:endParaRPr lang="de-DE" sz="1800" dirty="0"/>
          </a:p>
          <a:p>
            <a:pPr lvl="1">
              <a:lnSpc>
                <a:spcPct val="150000"/>
              </a:lnSpc>
              <a:defRPr/>
            </a:pPr>
            <a:r>
              <a:rPr lang="de-DE" sz="1800" b="1" dirty="0"/>
              <a:t>Wir freuen uns:   </a:t>
            </a:r>
            <a:r>
              <a:rPr lang="de-DE" sz="1800" dirty="0"/>
              <a:t>auf unsere angemeldeten Kinder und hoffen sehr, dass wir dann alle wieder zusammen sind!</a:t>
            </a:r>
          </a:p>
          <a:p>
            <a:pPr lvl="1">
              <a:lnSpc>
                <a:spcPct val="150000"/>
              </a:lnSpc>
              <a:defRPr/>
            </a:pPr>
            <a:endParaRPr lang="de-DE" sz="1800" dirty="0"/>
          </a:p>
          <a:p>
            <a:r>
              <a:rPr lang="de-DE" sz="1800" b="1" dirty="0"/>
              <a:t>Wir freuen uns</a:t>
            </a:r>
            <a:r>
              <a:rPr lang="de-DE" sz="1800" dirty="0"/>
              <a:t>:   auf die vielen Projekte ,die wir im neuen Schuljahr starten werden!</a:t>
            </a:r>
          </a:p>
          <a:p>
            <a:pPr marL="0" indent="0">
              <a:buNone/>
            </a:pPr>
            <a:endParaRPr lang="de-DE" dirty="0"/>
          </a:p>
          <a:p>
            <a:pPr lvl="1">
              <a:lnSpc>
                <a:spcPct val="150000"/>
              </a:lnSpc>
              <a:defRPr/>
            </a:pPr>
            <a:endParaRPr lang="de-DE" sz="1800" dirty="0"/>
          </a:p>
          <a:p>
            <a:pPr lvl="1">
              <a:lnSpc>
                <a:spcPct val="150000"/>
              </a:lnSpc>
              <a:defRPr/>
            </a:pPr>
            <a:endParaRPr lang="de-DE" sz="2800" dirty="0"/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396590" y="24664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endParaRPr lang="de-DE" dirty="0">
              <a:solidFill>
                <a:srgbClr val="F7B0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30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23" y="1001543"/>
            <a:ext cx="5020291" cy="5308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7404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013744"/>
            <a:ext cx="7737230" cy="5056403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de-DE" altLang="de-DE" sz="1600" dirty="0">
                <a:solidFill>
                  <a:srgbClr val="000000"/>
                </a:solidFill>
              </a:rPr>
              <a:t>Aktiv an</a:t>
            </a:r>
            <a:r>
              <a:rPr lang="de-DE" altLang="de-DE" sz="1600" dirty="0">
                <a:solidFill>
                  <a:srgbClr val="F37D07"/>
                </a:solidFill>
              </a:rPr>
              <a:t> </a:t>
            </a:r>
            <a:r>
              <a:rPr lang="de-DE" altLang="de-DE" sz="1600" dirty="0">
                <a:solidFill>
                  <a:srgbClr val="262626"/>
                </a:solidFill>
              </a:rPr>
              <a:t>insgesamt</a:t>
            </a:r>
            <a:r>
              <a:rPr lang="de-DE" altLang="de-DE" sz="1600" dirty="0">
                <a:solidFill>
                  <a:srgbClr val="F37D07"/>
                </a:solidFill>
              </a:rPr>
              <a:t> </a:t>
            </a:r>
            <a:r>
              <a:rPr lang="de-DE" altLang="de-DE" sz="1600" b="1" dirty="0">
                <a:solidFill>
                  <a:srgbClr val="000000"/>
                </a:solidFill>
              </a:rPr>
              <a:t>23</a:t>
            </a:r>
            <a:r>
              <a:rPr lang="de-DE" altLang="de-DE" sz="1600" dirty="0"/>
              <a:t> Standorten in Bayern sowie in Baden-Württemberg, Hessen, Mecklenburg-Vorpommern, Rheinland-Pfalz, Nordrhein-Westfalen und Sachsen-Anhalt.</a:t>
            </a:r>
          </a:p>
          <a:p>
            <a:pPr lvl="1">
              <a:lnSpc>
                <a:spcPct val="150000"/>
              </a:lnSpc>
            </a:pPr>
            <a:r>
              <a:rPr lang="de-DE" altLang="de-DE" sz="1600" dirty="0"/>
              <a:t>Mitglied im </a:t>
            </a:r>
            <a:r>
              <a:rPr lang="de-DE" altLang="de-DE" sz="1600" b="1" dirty="0"/>
              <a:t>Paritätischen Wohlfahrtsverband </a:t>
            </a:r>
          </a:p>
          <a:p>
            <a:pPr lvl="1">
              <a:lnSpc>
                <a:spcPct val="150000"/>
              </a:lnSpc>
            </a:pPr>
            <a:r>
              <a:rPr lang="de-DE" altLang="de-DE" sz="1600" dirty="0"/>
              <a:t>Anerkannter </a:t>
            </a:r>
            <a:r>
              <a:rPr lang="de-DE" altLang="de-DE" sz="1600" b="1" dirty="0"/>
              <a:t>Träger der Freien   Jugendhilfe </a:t>
            </a:r>
            <a:r>
              <a:rPr lang="de-DE" altLang="de-DE" sz="1600" dirty="0"/>
              <a:t>und </a:t>
            </a:r>
            <a:r>
              <a:rPr lang="de-DE" altLang="de-DE" sz="1600" b="1" dirty="0"/>
              <a:t>Träger der Beruflichen Rehabilitation</a:t>
            </a:r>
            <a:endParaRPr lang="de-DE" altLang="de-DE" sz="1600" dirty="0"/>
          </a:p>
          <a:p>
            <a:pPr lvl="1">
              <a:lnSpc>
                <a:spcPct val="150000"/>
              </a:lnSpc>
            </a:pPr>
            <a:r>
              <a:rPr lang="de-DE" altLang="de-DE" sz="1600" b="1" dirty="0"/>
              <a:t>Bedeutsamster </a:t>
            </a:r>
            <a:r>
              <a:rPr lang="de-DE" altLang="de-DE" sz="1600" dirty="0">
                <a:solidFill>
                  <a:srgbClr val="000000"/>
                </a:solidFill>
              </a:rPr>
              <a:t>privatrechtlicher</a:t>
            </a:r>
            <a:r>
              <a:rPr lang="de-DE" altLang="de-DE" sz="1600" b="1" dirty="0"/>
              <a:t> Anbieter für Betreuungen an Schulen </a:t>
            </a:r>
            <a:r>
              <a:rPr lang="de-DE" altLang="de-DE" sz="1600" dirty="0"/>
              <a:t>in Bayern</a:t>
            </a:r>
          </a:p>
          <a:p>
            <a:pPr lvl="1">
              <a:lnSpc>
                <a:spcPct val="150000"/>
              </a:lnSpc>
            </a:pPr>
            <a:r>
              <a:rPr lang="de-DE" altLang="de-DE" sz="1600" dirty="0"/>
              <a:t>Wesentliche Aufgaben der Sozialgesetzbücher </a:t>
            </a:r>
            <a:r>
              <a:rPr lang="de-DE" altLang="de-DE" sz="1600" b="1" dirty="0"/>
              <a:t>SGB VIII </a:t>
            </a:r>
            <a:r>
              <a:rPr lang="de-DE" altLang="de-DE" sz="1600" dirty="0"/>
              <a:t>(Kinder- und Jugendhilfe)</a:t>
            </a:r>
            <a:r>
              <a:rPr lang="de-DE" altLang="de-DE" sz="1600" b="1" dirty="0"/>
              <a:t>, SGB IX </a:t>
            </a:r>
            <a:r>
              <a:rPr lang="de-DE" altLang="de-DE" sz="1600" dirty="0"/>
              <a:t>(Menschen   mit Behinderungen) </a:t>
            </a:r>
            <a:r>
              <a:rPr lang="de-DE" altLang="de-DE" sz="1600" b="1" dirty="0"/>
              <a:t>und SGB XII</a:t>
            </a:r>
            <a:r>
              <a:rPr lang="de-DE" altLang="de-DE" sz="1600" dirty="0"/>
              <a:t> (Eingliederungshilfe)</a:t>
            </a:r>
          </a:p>
          <a:p>
            <a:pPr lvl="1">
              <a:lnSpc>
                <a:spcPct val="150000"/>
              </a:lnSpc>
            </a:pPr>
            <a:r>
              <a:rPr lang="de-DE" altLang="de-DE" sz="1600" dirty="0"/>
              <a:t>Umfassendes Know-how in der Umsetzung verschiedener arbeitsmarktpolitischer Instrumente des </a:t>
            </a:r>
            <a:r>
              <a:rPr lang="de-DE" altLang="de-DE" sz="1600" b="1" dirty="0"/>
              <a:t>SGB II und SGB III </a:t>
            </a:r>
            <a:r>
              <a:rPr lang="de-DE" altLang="de-DE" sz="1600" dirty="0"/>
              <a:t>zur Heranführung an den ersten Arbeitsmarkt </a:t>
            </a:r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Über die gfi</a:t>
            </a:r>
          </a:p>
        </p:txBody>
      </p:sp>
    </p:spTree>
    <p:extLst>
      <p:ext uri="{BB962C8B-B14F-4D97-AF65-F5344CB8AC3E}">
        <p14:creationId xmlns:p14="http://schemas.microsoft.com/office/powerpoint/2010/main" val="352125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r>
              <a:rPr lang="de-DE" sz="1800" dirty="0"/>
              <a:t>Im offenen Ganztag betreut und fördert die gfi Schüler*innen ab Ende der sechsten Stunde bis „Uhrzeit“ von Montag bis Donnerstag. 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Die Anmeldung ist für ein Schuljahr verbindlich.</a:t>
            </a:r>
          </a:p>
          <a:p>
            <a:endParaRPr lang="de-DE" sz="1800" dirty="0"/>
          </a:p>
          <a:p>
            <a:r>
              <a:rPr lang="de-DE" sz="1800" dirty="0"/>
              <a:t>Es kann individuell zwischen zwei und vier Betreuungstagen gewählt werden.</a:t>
            </a:r>
          </a:p>
          <a:p>
            <a:pPr marL="0" indent="0">
              <a:buNone/>
            </a:pPr>
            <a:r>
              <a:rPr lang="de-DE" sz="1800" dirty="0"/>
              <a:t> </a:t>
            </a:r>
          </a:p>
          <a:p>
            <a:r>
              <a:rPr lang="de-DE" sz="1800" dirty="0"/>
              <a:t>Die </a:t>
            </a:r>
            <a:r>
              <a:rPr lang="de-DE" sz="1800" dirty="0" err="1"/>
              <a:t>oGtS</a:t>
            </a:r>
            <a:r>
              <a:rPr lang="de-DE" sz="1800" dirty="0"/>
              <a:t> der gfi richtet sich nach den Vorgaben des Kultusministeriums und einem gemeinsam mit der Schule erarbeitetem Konzept, das die tägliche Mittagsverpflegung, Hausaufgabenbetreuung, Lernhilfen und unterschiedlichste Förderangebote und Freizeitgestaltung umfasst.</a:t>
            </a:r>
            <a:endParaRPr lang="de-DE" sz="2000" dirty="0"/>
          </a:p>
          <a:p>
            <a:pPr marL="360000" lvl="3">
              <a:lnSpc>
                <a:spcPct val="150000"/>
              </a:lnSpc>
              <a:spcBef>
                <a:spcPts val="0"/>
              </a:spcBef>
            </a:pPr>
            <a:endParaRPr lang="de-DE" sz="1500" dirty="0"/>
          </a:p>
          <a:p>
            <a:pPr marL="360000" lvl="3">
              <a:lnSpc>
                <a:spcPct val="150000"/>
              </a:lnSpc>
              <a:spcBef>
                <a:spcPts val="0"/>
              </a:spcBef>
            </a:pPr>
            <a:endParaRPr lang="de-DE" sz="1500" dirty="0"/>
          </a:p>
          <a:p>
            <a:pPr lvl="3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15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Die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418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Herzlich Willkommen am Campus </a:t>
            </a:r>
            <a:r>
              <a:rPr lang="de-DE" dirty="0" err="1"/>
              <a:t>Freiham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074738" y="2116138"/>
            <a:ext cx="7796212" cy="1828845"/>
          </a:xfrm>
        </p:spPr>
        <p:txBody>
          <a:bodyPr/>
          <a:lstStyle/>
          <a:p>
            <a:r>
              <a:rPr lang="de-DE" dirty="0"/>
              <a:t>Wir, das gesamte Betreuungsteam der Realschule  Freiham, freuen uns Ihre Kinder nach Unterrichtsende  zu unterstützen und soziale Kontakte zu fördern.</a:t>
            </a:r>
          </a:p>
          <a:p>
            <a:r>
              <a:rPr lang="de-DE" dirty="0"/>
              <a:t>Ein achtsames Miteinander und Höflichkeit liegen uns sehr am Herzen.</a:t>
            </a:r>
          </a:p>
          <a:p>
            <a:r>
              <a:rPr lang="de-DE" dirty="0"/>
              <a:t>Nur so kann eine Wohlfühlatmosphäre und gutes Lernen gelingen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9" y="3735977"/>
            <a:ext cx="2779819" cy="2009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41" y="3735977"/>
            <a:ext cx="2852586" cy="1969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eck 6"/>
          <p:cNvSpPr/>
          <p:nvPr/>
        </p:nvSpPr>
        <p:spPr>
          <a:xfrm>
            <a:off x="1201783" y="5634250"/>
            <a:ext cx="256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Monika Philippi</a:t>
            </a:r>
          </a:p>
          <a:p>
            <a:r>
              <a:rPr lang="de-DE" dirty="0"/>
              <a:t>Pädagogische Leitung</a:t>
            </a:r>
          </a:p>
        </p:txBody>
      </p:sp>
      <p:sp>
        <p:nvSpPr>
          <p:cNvPr id="8" name="Rechteck 7"/>
          <p:cNvSpPr/>
          <p:nvPr/>
        </p:nvSpPr>
        <p:spPr>
          <a:xfrm>
            <a:off x="5551713" y="5649967"/>
            <a:ext cx="2484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Sophie Dietenhauser</a:t>
            </a:r>
          </a:p>
          <a:p>
            <a:r>
              <a:rPr lang="de-DE" dirty="0"/>
              <a:t>Stellvertretende Leitung</a:t>
            </a:r>
          </a:p>
        </p:txBody>
      </p:sp>
    </p:spTree>
    <p:extLst>
      <p:ext uri="{BB962C8B-B14F-4D97-AF65-F5344CB8AC3E}">
        <p14:creationId xmlns:p14="http://schemas.microsoft.com/office/powerpoint/2010/main" val="185723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1095912"/>
            <a:ext cx="8080963" cy="53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13 Uhr:  Anmeldung nach der 6.Stunde in der jeweiligen Gruppe der </a:t>
            </a:r>
            <a:r>
              <a:rPr lang="de-DE" sz="1800" dirty="0" err="1"/>
              <a:t>oGts</a:t>
            </a:r>
            <a:r>
              <a:rPr lang="de-DE" sz="1800" dirty="0"/>
              <a:t>. </a:t>
            </a:r>
          </a:p>
          <a:p>
            <a:endParaRPr lang="de-DE" sz="1800" dirty="0"/>
          </a:p>
          <a:p>
            <a:r>
              <a:rPr lang="de-DE" sz="1800" dirty="0"/>
              <a:t>13.20 Uhr: Mensa und Essenszeit (ggf. kurze Freizeit)</a:t>
            </a:r>
          </a:p>
          <a:p>
            <a:endParaRPr lang="de-DE" sz="1800" dirty="0"/>
          </a:p>
          <a:p>
            <a:r>
              <a:rPr lang="de-DE" sz="1800" dirty="0"/>
              <a:t>Von 14 Uhr bis 15 Uhr: Hausaufgaben- und Lernzeit</a:t>
            </a:r>
          </a:p>
          <a:p>
            <a:endParaRPr lang="de-DE" sz="1800" dirty="0"/>
          </a:p>
          <a:p>
            <a:r>
              <a:rPr lang="de-DE" sz="1800" dirty="0"/>
              <a:t>Von 15 Uhr bis 16 Uhr: Freizeitphase</a:t>
            </a:r>
          </a:p>
          <a:p>
            <a:endParaRPr lang="de-DE" sz="1800" dirty="0"/>
          </a:p>
          <a:p>
            <a:endParaRPr lang="de-DE" sz="1800" dirty="0"/>
          </a:p>
          <a:p>
            <a:pPr lvl="3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15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Der Ablauf der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657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3" y="1018276"/>
            <a:ext cx="7903028" cy="5254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612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797169" y="1144372"/>
            <a:ext cx="7737230" cy="5213566"/>
          </a:xfrm>
        </p:spPr>
        <p:txBody>
          <a:bodyPr/>
          <a:lstStyle/>
          <a:p>
            <a:endParaRPr lang="de-DE" sz="1800" dirty="0"/>
          </a:p>
          <a:p>
            <a:endParaRPr lang="de-DE" sz="1800" dirty="0"/>
          </a:p>
          <a:p>
            <a:r>
              <a:rPr lang="de-DE" sz="1800" dirty="0"/>
              <a:t>Mensazeit</a:t>
            </a:r>
          </a:p>
          <a:p>
            <a:endParaRPr lang="de-DE" sz="1800" dirty="0"/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Wir gehen mit den Kindern gemeinsam in die Mensa. </a:t>
            </a: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Sie, als Eltern können entscheiden, ob Ihr Kind Geld/Wertcoupon für die Mensa dabei hat oder eine ausreichende Brotzeit von zuhause.</a:t>
            </a: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Das Betreuerteam sorgt dafür, dass Ihre Kinder in einer guten Atmosphäre zu Mittag essen, sich vom Unterricht erholen und vor den Hausaufgaben entspannen können.</a:t>
            </a:r>
          </a:p>
          <a:p>
            <a:endParaRPr lang="de-DE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1500" dirty="0"/>
          </a:p>
        </p:txBody>
      </p:sp>
      <p:sp>
        <p:nvSpPr>
          <p:cNvPr id="5" name="Titel 3"/>
          <p:cNvSpPr txBox="1">
            <a:spLocks/>
          </p:cNvSpPr>
          <p:nvPr/>
        </p:nvSpPr>
        <p:spPr>
          <a:xfrm>
            <a:off x="797169" y="280770"/>
            <a:ext cx="7006644" cy="45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1" i="0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F7B01A"/>
                </a:solidFill>
              </a:rPr>
              <a:t>Der Ablauf der offene Ganztagsschule (</a:t>
            </a:r>
            <a:r>
              <a:rPr lang="de-DE" dirty="0" err="1">
                <a:solidFill>
                  <a:srgbClr val="F7B01A"/>
                </a:solidFill>
              </a:rPr>
              <a:t>oGtS</a:t>
            </a:r>
            <a:r>
              <a:rPr lang="de-DE" dirty="0">
                <a:solidFill>
                  <a:srgbClr val="F7B01A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72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8" y="1005145"/>
            <a:ext cx="7863839" cy="5228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64733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871</Words>
  <Application>Microsoft Office PowerPoint</Application>
  <PresentationFormat>Bildschirmpräsentation (4:3)</PresentationFormat>
  <Paragraphs>120</Paragraphs>
  <Slides>18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Arial Unicode MS</vt:lpstr>
      <vt:lpstr>Calibri</vt:lpstr>
      <vt:lpstr>Lucida Grande</vt:lpstr>
      <vt:lpstr>Office-Design</vt:lpstr>
      <vt:lpstr>PowerPoint-Präsentation</vt:lpstr>
      <vt:lpstr>PowerPoint-Präsentation</vt:lpstr>
      <vt:lpstr>PowerPoint-Präsentation</vt:lpstr>
      <vt:lpstr>Herzlich Willkommen am Campus Freiham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NeuLand Werbeagentur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Hennicke</dc:creator>
  <cp:lastModifiedBy>Barbara Ponn</cp:lastModifiedBy>
  <cp:revision>216</cp:revision>
  <cp:lastPrinted>2019-06-24T08:59:09Z</cp:lastPrinted>
  <dcterms:created xsi:type="dcterms:W3CDTF">2017-11-29T10:04:46Z</dcterms:created>
  <dcterms:modified xsi:type="dcterms:W3CDTF">2023-05-04T13:28:23Z</dcterms:modified>
</cp:coreProperties>
</file>